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7" r:id="rId5"/>
    <p:sldId id="276" r:id="rId6"/>
    <p:sldId id="275" r:id="rId7"/>
    <p:sldId id="278" r:id="rId8"/>
    <p:sldId id="279" r:id="rId9"/>
    <p:sldId id="280" r:id="rId10"/>
    <p:sldId id="259" r:id="rId11"/>
    <p:sldId id="260" r:id="rId12"/>
    <p:sldId id="261" r:id="rId13"/>
    <p:sldId id="262" r:id="rId14"/>
    <p:sldId id="269" r:id="rId15"/>
    <p:sldId id="263" r:id="rId16"/>
    <p:sldId id="264" r:id="rId17"/>
    <p:sldId id="265" r:id="rId18"/>
    <p:sldId id="267" r:id="rId19"/>
    <p:sldId id="268" r:id="rId20"/>
    <p:sldId id="266" r:id="rId21"/>
    <p:sldId id="270" r:id="rId22"/>
    <p:sldId id="272" r:id="rId23"/>
    <p:sldId id="273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PER RECTAL EXAMINATION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PARTS PALPABLE BY PR(MALE)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Bulb of the penis</a:t>
            </a:r>
          </a:p>
          <a:p>
            <a:r>
              <a:rPr lang="en-US" sz="2800" dirty="0" smtClean="0"/>
              <a:t>    The </a:t>
            </a:r>
            <a:r>
              <a:rPr lang="en-US" sz="2800" dirty="0" err="1" smtClean="0"/>
              <a:t>urogenital</a:t>
            </a:r>
            <a:r>
              <a:rPr lang="en-US" sz="2800" dirty="0" smtClean="0"/>
              <a:t> diaphragm</a:t>
            </a:r>
          </a:p>
          <a:p>
            <a:r>
              <a:rPr lang="en-US" sz="2800" dirty="0" smtClean="0"/>
              <a:t>    The </a:t>
            </a:r>
            <a:r>
              <a:rPr lang="en-US" sz="2800" dirty="0" err="1" smtClean="0"/>
              <a:t>anorectal</a:t>
            </a:r>
            <a:r>
              <a:rPr lang="en-US" sz="2800" dirty="0" smtClean="0"/>
              <a:t> ring  and other nearby anatomical    </a:t>
            </a:r>
          </a:p>
          <a:p>
            <a:pPr>
              <a:buNone/>
            </a:pPr>
            <a:r>
              <a:rPr lang="en-US" sz="2800" dirty="0" smtClean="0"/>
              <a:t>         landmarks. </a:t>
            </a:r>
          </a:p>
          <a:p>
            <a:r>
              <a:rPr lang="en-US" sz="2800" dirty="0" smtClean="0"/>
              <a:t>     Prostate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0480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POSITIONS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 err="1" smtClean="0"/>
              <a:t>Lithotomy</a:t>
            </a:r>
            <a:r>
              <a:rPr lang="en-US" sz="2800" dirty="0" smtClean="0"/>
              <a:t> position- the patient is supine with the legs drawn in toward the trunk and the knees allowed to fall out to the side-to examine the pelvic organs in women.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3048000"/>
            <a:ext cx="66484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      The lateral </a:t>
            </a:r>
            <a:r>
              <a:rPr lang="en-US" sz="2800" dirty="0" err="1" smtClean="0"/>
              <a:t>decubitus</a:t>
            </a:r>
            <a:r>
              <a:rPr lang="en-US" sz="2800" dirty="0" smtClean="0"/>
              <a:t> or </a:t>
            </a:r>
            <a:r>
              <a:rPr lang="en-US" sz="2800" dirty="0" err="1" smtClean="0"/>
              <a:t>Sim's</a:t>
            </a:r>
            <a:r>
              <a:rPr lang="en-US" sz="2800" dirty="0" smtClean="0"/>
              <a:t> position-The patient lies on the left side with the buttocks near the edge of the examining table or bedside with the right knee and hip in slight flexion.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048000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The proctologic (knee–chest or prone jackknife) position -to examine the perineum and rectum properly. In this position, the patient can easily undergo further studies such as </a:t>
            </a:r>
            <a:r>
              <a:rPr lang="en-US" sz="2800" dirty="0" err="1" smtClean="0"/>
              <a:t>anoscopy</a:t>
            </a:r>
            <a:r>
              <a:rPr lang="en-US" sz="2800" dirty="0" smtClean="0"/>
              <a:t> and </a:t>
            </a:r>
            <a:r>
              <a:rPr lang="en-US" sz="2800" dirty="0" err="1" smtClean="0"/>
              <a:t>sigmoidoscopy</a:t>
            </a:r>
            <a:r>
              <a:rPr lang="en-US" sz="2800" dirty="0" smtClean="0"/>
              <a:t> because of easier access to the </a:t>
            </a:r>
            <a:r>
              <a:rPr lang="en-US" sz="2800" dirty="0" err="1" smtClean="0"/>
              <a:t>anorectum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048000"/>
            <a:ext cx="502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EQUIPMENTS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Incontinence sheet</a:t>
            </a:r>
          </a:p>
          <a:p>
            <a:r>
              <a:rPr lang="en-US" sz="2800" dirty="0" smtClean="0"/>
              <a:t>Non-latex disposable gloves</a:t>
            </a:r>
          </a:p>
          <a:p>
            <a:r>
              <a:rPr lang="en-US" sz="2800" dirty="0" smtClean="0"/>
              <a:t>Gauze swabs</a:t>
            </a:r>
          </a:p>
          <a:p>
            <a:r>
              <a:rPr lang="en-US" sz="2800" dirty="0" smtClean="0"/>
              <a:t>Lubricating jelly</a:t>
            </a:r>
          </a:p>
          <a:p>
            <a:r>
              <a:rPr lang="en-US" sz="2800" dirty="0" smtClean="0"/>
              <a:t>Towels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133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2672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PROCEDURE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Take consent from the patient &amp; explain the procedure</a:t>
            </a:r>
          </a:p>
          <a:p>
            <a:r>
              <a:rPr lang="en-US" sz="2800" dirty="0" smtClean="0"/>
              <a:t>Inspects the buttocks for fistulous tracts, the skin tags of hemorrhoids, excoriations, blood, and rectal </a:t>
            </a:r>
            <a:r>
              <a:rPr lang="en-US" sz="2800" dirty="0" err="1" smtClean="0"/>
              <a:t>prolapse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Ask the patient to bear down to check again for rectal </a:t>
            </a:r>
            <a:r>
              <a:rPr lang="en-US" sz="2800" dirty="0" err="1" smtClean="0"/>
              <a:t>prolapse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 Apply firm pressure on the </a:t>
            </a:r>
            <a:r>
              <a:rPr lang="en-US" sz="2800" dirty="0" err="1" smtClean="0"/>
              <a:t>ischial</a:t>
            </a:r>
            <a:r>
              <a:rPr lang="en-US" sz="2800" dirty="0" smtClean="0"/>
              <a:t> </a:t>
            </a:r>
            <a:r>
              <a:rPr lang="en-US" sz="2800" dirty="0" err="1" smtClean="0"/>
              <a:t>tuberosities</a:t>
            </a:r>
            <a:r>
              <a:rPr lang="en-US" sz="2800" dirty="0" smtClean="0"/>
              <a:t> in order to evaluate early abscess or fistula.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0"/>
            <a:ext cx="2466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85000" lnSpcReduction="2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To assess neuromuscular </a:t>
            </a:r>
            <a:r>
              <a:rPr lang="en-US" sz="2800" dirty="0" err="1" smtClean="0"/>
              <a:t>integrity,first</a:t>
            </a:r>
            <a:r>
              <a:rPr lang="en-US" sz="2800" dirty="0" smtClean="0"/>
              <a:t>, scratch each side of the buttocks  with the gloved finger to elicit the superficial anal reflex (the anal "wink") </a:t>
            </a:r>
          </a:p>
          <a:p>
            <a:r>
              <a:rPr lang="en-US" sz="2800" dirty="0" smtClean="0"/>
              <a:t>Next,  insert the gloved &amp; lubricated finger gently into the rectum.</a:t>
            </a:r>
          </a:p>
          <a:p>
            <a:r>
              <a:rPr lang="en-US" sz="2800" dirty="0" smtClean="0"/>
              <a:t>Ask the patient to contract the sphincter muscle- evaluate the anterior contraction of the </a:t>
            </a:r>
            <a:r>
              <a:rPr lang="en-US" sz="2800" dirty="0" err="1" smtClean="0"/>
              <a:t>puborectalis</a:t>
            </a:r>
            <a:r>
              <a:rPr lang="en-US" sz="2800" dirty="0" smtClean="0"/>
              <a:t> muscle and the contraction of the external anal sphincter. </a:t>
            </a:r>
          </a:p>
          <a:p>
            <a:r>
              <a:rPr lang="en-US" sz="2800" dirty="0" smtClean="0"/>
              <a:t>When the patient relaxes, push the </a:t>
            </a:r>
            <a:r>
              <a:rPr lang="en-US" sz="2800" dirty="0" err="1" smtClean="0"/>
              <a:t>puborectalis</a:t>
            </a:r>
            <a:r>
              <a:rPr lang="en-US" sz="2800" dirty="0" smtClean="0"/>
              <a:t> muscle </a:t>
            </a:r>
            <a:r>
              <a:rPr lang="en-US" sz="2800" dirty="0" err="1" smtClean="0"/>
              <a:t>posteriorly</a:t>
            </a:r>
            <a:r>
              <a:rPr lang="en-US" sz="2800" dirty="0" smtClean="0"/>
              <a:t>- note the relaxation of the internal anal sphincter. </a:t>
            </a:r>
          </a:p>
          <a:p>
            <a:r>
              <a:rPr lang="en-US" sz="2800" dirty="0" smtClean="0"/>
              <a:t>Ask the patient to bear down  expelling the examining finger, causing the </a:t>
            </a:r>
            <a:r>
              <a:rPr lang="en-US" sz="2800" dirty="0" err="1" smtClean="0"/>
              <a:t>puborectalis</a:t>
            </a:r>
            <a:r>
              <a:rPr lang="en-US" sz="2800" dirty="0" smtClean="0"/>
              <a:t> muscle to move </a:t>
            </a:r>
            <a:r>
              <a:rPr lang="en-US" sz="2800" dirty="0" err="1" smtClean="0"/>
              <a:t>posteriorly</a:t>
            </a:r>
            <a:r>
              <a:rPr lang="en-US" sz="2800" dirty="0" smtClean="0"/>
              <a:t> and the internal anal sphincter to relax.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2466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466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To assesses anatomic integrity, put the gloved finger into the rectum, and the entire circumference of the rectum is systematically palpated in two stages. </a:t>
            </a:r>
          </a:p>
          <a:p>
            <a:r>
              <a:rPr lang="en-US" dirty="0" smtClean="0"/>
              <a:t>The first stage involves the area 1 to 2 cm beyond the external sphincter (the length of the </a:t>
            </a:r>
            <a:r>
              <a:rPr lang="en-US" dirty="0" err="1" smtClean="0"/>
              <a:t>fingerpad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The second stage deals with the remainder of the rectum within reach of the examining finger, about 7 or 8 cm. Attention should be given to the presence of masses, tenderness, hemorrhoids, fissures, ulcers, and the color and consistency of the stool, with special emphasis on the posterior rectal shelf. </a:t>
            </a:r>
          </a:p>
          <a:p>
            <a:r>
              <a:rPr lang="en-US" dirty="0" smtClean="0"/>
              <a:t>In men, the prostate, its size, consistency, and presence of nodules should be noted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2466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466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ADVANTAGES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Examination of the rectum will point the physician in the proper diagnostic direction. </a:t>
            </a:r>
          </a:p>
          <a:p>
            <a:r>
              <a:rPr lang="en-US" sz="2800" dirty="0" smtClean="0"/>
              <a:t> Obviates the need for expensive and unnecessary laboratory and/or radiologic evaluation. </a:t>
            </a:r>
          </a:p>
          <a:p>
            <a:r>
              <a:rPr lang="en-US" sz="2800" dirty="0" smtClean="0"/>
              <a:t>Before the advent of serum prostate-specific antigen(PSA) testing in 1986, the digital rectal examination was the sole method of screening men for prostate cancer.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2390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  The diligent, conscientious, and thorough physician will make the rectal examination a necessary part of a complete patient evaluation. An anonymous quote is relevant: "For most diagnoses all that is needed is an ounce of knowledge, an ounce of intelligence, and a pound of thoroughness."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        A </a:t>
            </a:r>
            <a:r>
              <a:rPr lang="en-US" sz="2800" b="1" dirty="0" smtClean="0"/>
              <a:t>rectal examination</a:t>
            </a:r>
            <a:r>
              <a:rPr lang="en-US" sz="2800" dirty="0" smtClean="0"/>
              <a:t>, commonly </a:t>
            </a:r>
            <a:r>
              <a:rPr lang="en-US" sz="2800" dirty="0" smtClean="0"/>
              <a:t>used for</a:t>
            </a:r>
            <a:r>
              <a:rPr lang="en-US" sz="2800" dirty="0" smtClean="0"/>
              <a:t> </a:t>
            </a:r>
            <a:r>
              <a:rPr lang="en-US" sz="2800" b="1" dirty="0" smtClean="0"/>
              <a:t>prostate exam</a:t>
            </a:r>
            <a:r>
              <a:rPr lang="en-US" sz="2800" dirty="0" smtClean="0"/>
              <a:t>, is an internal examination of the rectum performed by a physician or other healthcare professional.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48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DISADVANTAGES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procedure  takes too much time </a:t>
            </a:r>
          </a:p>
          <a:p>
            <a:r>
              <a:rPr lang="en-US" sz="2800" dirty="0" smtClean="0"/>
              <a:t>Causes discomfort to the patient</a:t>
            </a:r>
          </a:p>
          <a:p>
            <a:r>
              <a:rPr lang="en-US" sz="2800" dirty="0" smtClean="0"/>
              <a:t> Not aesthetically pleasing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6576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600"/>
            <a:ext cx="2343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CONTRAINDICATIONS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Lack of valid consent or if a patient refuses </a:t>
            </a:r>
          </a:p>
          <a:p>
            <a:r>
              <a:rPr lang="en-US" sz="2800" dirty="0" smtClean="0"/>
              <a:t>If the patient has recently undergone rectal or anal surgery or trauma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1940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We should be cautious…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must be cautious in case of acute bacterial </a:t>
            </a:r>
            <a:r>
              <a:rPr lang="en-US" sz="2800" dirty="0" err="1" smtClean="0"/>
              <a:t>prostatitis</a:t>
            </a:r>
            <a:r>
              <a:rPr lang="en-US" sz="2800" dirty="0" smtClean="0"/>
              <a:t> or prostatic abscess</a:t>
            </a:r>
          </a:p>
          <a:p>
            <a:r>
              <a:rPr lang="en-US" sz="2800" dirty="0" smtClean="0"/>
              <a:t>Be cautious while examining infants  &amp; young children</a:t>
            </a:r>
          </a:p>
          <a:p>
            <a:r>
              <a:rPr lang="en-US" sz="2800" dirty="0" smtClean="0"/>
              <a:t>Should be done in a safe position in case </a:t>
            </a:r>
            <a:r>
              <a:rPr lang="en-US" sz="2800" dirty="0" err="1" smtClean="0"/>
              <a:t>vasovagal</a:t>
            </a:r>
            <a:r>
              <a:rPr lang="en-US" sz="2800" dirty="0" smtClean="0"/>
              <a:t> syncope should occur</a:t>
            </a:r>
          </a:p>
          <a:p>
            <a:r>
              <a:rPr lang="en-US" sz="2800" dirty="0" smtClean="0"/>
              <a:t>Has active inflammatory bowel disease 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814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We should be cautious…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Has had recent radiotherapy to the pelvic area</a:t>
            </a:r>
          </a:p>
          <a:p>
            <a:r>
              <a:rPr lang="en-US" sz="2800" dirty="0" smtClean="0"/>
              <a:t>Has rectal or anal pain</a:t>
            </a:r>
          </a:p>
          <a:p>
            <a:r>
              <a:rPr lang="en-US" sz="2800" dirty="0" smtClean="0"/>
              <a:t>Has obvious rectal bleeding</a:t>
            </a:r>
          </a:p>
          <a:p>
            <a:r>
              <a:rPr lang="en-US" sz="2800" dirty="0" smtClean="0"/>
              <a:t>Has spinal cord injury </a:t>
            </a:r>
            <a:endParaRPr lang="en-US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438400"/>
            <a:ext cx="373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Discomfort post examination</a:t>
            </a:r>
          </a:p>
          <a:p>
            <a:r>
              <a:rPr lang="en-US" sz="2800" dirty="0" smtClean="0"/>
              <a:t>Tearing of the </a:t>
            </a:r>
            <a:r>
              <a:rPr lang="en-US" sz="2800" dirty="0" err="1" smtClean="0"/>
              <a:t>perianal</a:t>
            </a:r>
            <a:r>
              <a:rPr lang="en-US" sz="2800" dirty="0" smtClean="0"/>
              <a:t> skin or mucosa</a:t>
            </a:r>
          </a:p>
          <a:p>
            <a:r>
              <a:rPr lang="en-US" sz="2800" dirty="0" smtClean="0"/>
              <a:t>Abrasion or tearing of </a:t>
            </a:r>
            <a:r>
              <a:rPr lang="en-US" sz="2800" dirty="0" err="1" smtClean="0"/>
              <a:t>hemorrhoidal</a:t>
            </a:r>
            <a:r>
              <a:rPr lang="en-US" sz="2800" dirty="0" smtClean="0"/>
              <a:t> tissue</a:t>
            </a:r>
          </a:p>
          <a:p>
            <a:r>
              <a:rPr lang="en-US" sz="2800" dirty="0" smtClean="0"/>
              <a:t>Infection post procedure is possible, but very rarely occurs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USES OF PR EXAMINATION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 Diagnosis of rectal tumors and other forms of cancer</a:t>
            </a:r>
          </a:p>
          <a:p>
            <a:r>
              <a:rPr lang="en-US" dirty="0" smtClean="0"/>
              <a:t> Diagnosis of prostatic disorders-tumors and benign prostatic hyperplasia</a:t>
            </a:r>
          </a:p>
          <a:p>
            <a:r>
              <a:rPr lang="en-US" dirty="0" smtClean="0"/>
              <a:t>Estimation of the tonicity of the anal sphincter- in case of fecal incontinence or neurologic diseases, including traumatic spinal cord injuries</a:t>
            </a:r>
          </a:p>
          <a:p>
            <a:r>
              <a:rPr lang="en-US" dirty="0" smtClean="0"/>
              <a:t>In females, for gynecological palpations of internal organs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000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For examination of the hardness and color of the feces- in cases of constipation and fecal impaction</a:t>
            </a:r>
          </a:p>
          <a:p>
            <a:r>
              <a:rPr lang="en-US" sz="2800" dirty="0" smtClean="0"/>
              <a:t>Prior to a colonoscopy or </a:t>
            </a:r>
            <a:r>
              <a:rPr lang="en-US" sz="2800" dirty="0" err="1" smtClean="0"/>
              <a:t>proctoscopy</a:t>
            </a:r>
            <a:endParaRPr lang="en-US" sz="2800" dirty="0" smtClean="0"/>
          </a:p>
          <a:p>
            <a:r>
              <a:rPr lang="en-US" sz="2800" dirty="0" smtClean="0"/>
              <a:t>To evaluate hemorrhoids</a:t>
            </a:r>
          </a:p>
          <a:p>
            <a:r>
              <a:rPr lang="en-US" sz="2800" dirty="0" smtClean="0"/>
              <a:t>In newborns to exclude imperforate anus</a:t>
            </a:r>
          </a:p>
          <a:p>
            <a:r>
              <a:rPr lang="en-US" sz="2800" dirty="0" smtClean="0"/>
              <a:t> Anal bruising, and foreign objects in the rectal cavity.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0"/>
            <a:ext cx="1676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000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57400" y="1066800"/>
            <a:ext cx="518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Fistula in </a:t>
            </a:r>
            <a:r>
              <a:rPr lang="en-US" sz="3200" b="1" dirty="0" err="1" smtClean="0"/>
              <a:t>ano</a:t>
            </a:r>
            <a:endParaRPr lang="en-US" sz="32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6807" y="1600200"/>
            <a:ext cx="60303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Hemorrhoids</a:t>
            </a:r>
            <a:endParaRPr lang="en-US" sz="3200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33600" y="1219200"/>
            <a:ext cx="518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Polyps</a:t>
            </a:r>
            <a:endParaRPr lang="en-US" sz="3200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1600200"/>
            <a:ext cx="5181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Rectal </a:t>
            </a:r>
            <a:r>
              <a:rPr lang="en-US" sz="3200" b="1" dirty="0" err="1" smtClean="0"/>
              <a:t>prolapse</a:t>
            </a:r>
            <a:endParaRPr lang="en-US" sz="3200" b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9800" y="19050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852</Words>
  <Application>Microsoft Macintosh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PER RECTAL EXAMINATION</vt:lpstr>
      <vt:lpstr>PowerPoint Presentation</vt:lpstr>
      <vt:lpstr>USES OF PR EXAMINATION</vt:lpstr>
      <vt:lpstr>PowerPoint Presentation</vt:lpstr>
      <vt:lpstr>PowerPoint Presentation</vt:lpstr>
      <vt:lpstr>Fistula in ano</vt:lpstr>
      <vt:lpstr>Hemorrhoids</vt:lpstr>
      <vt:lpstr>Polyps</vt:lpstr>
      <vt:lpstr>Rectal prolapse</vt:lpstr>
      <vt:lpstr>PARTS PALPABLE BY PR(MALE)</vt:lpstr>
      <vt:lpstr>POSITIONS</vt:lpstr>
      <vt:lpstr>PowerPoint Presentation</vt:lpstr>
      <vt:lpstr>PowerPoint Presentation</vt:lpstr>
      <vt:lpstr>EQUIPMENTS</vt:lpstr>
      <vt:lpstr>PROCEDURE</vt:lpstr>
      <vt:lpstr>PowerPoint Presentation</vt:lpstr>
      <vt:lpstr>PowerPoint Presentation</vt:lpstr>
      <vt:lpstr>ADVANTAGES</vt:lpstr>
      <vt:lpstr>PowerPoint Presentation</vt:lpstr>
      <vt:lpstr>DISADVANTAGES</vt:lpstr>
      <vt:lpstr>CONTRAINDICATIONS</vt:lpstr>
      <vt:lpstr>We should be cautious…</vt:lpstr>
      <vt:lpstr>We should be cautious…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Mithun kumar</cp:lastModifiedBy>
  <cp:revision>4</cp:revision>
  <dcterms:created xsi:type="dcterms:W3CDTF">2006-08-16T00:00:00Z</dcterms:created>
  <dcterms:modified xsi:type="dcterms:W3CDTF">2017-01-27T04:58:37Z</dcterms:modified>
</cp:coreProperties>
</file>